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8" r:id="rId23"/>
    <p:sldId id="281" r:id="rId24"/>
    <p:sldId id="279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2B2B2"/>
    <a:srgbClr val="119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34963-642C-46A6-E937-3F11385B2BE4}" v="19" dt="2023-06-08T16:29:08.098"/>
    <p1510:client id="{48E2894F-7862-752F-879E-52BFFCE5E75C}" v="3" dt="2023-06-08T16:30:52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4"/>
    <p:restoredTop sz="94645"/>
  </p:normalViewPr>
  <p:slideViewPr>
    <p:cSldViewPr snapToGrid="0">
      <p:cViewPr varScale="1">
        <p:scale>
          <a:sx n="78" d="100"/>
          <a:sy n="78" d="100"/>
        </p:scale>
        <p:origin x="10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40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Clara Londoño" userId="S::marial@mill5.com::82612065-f85d-49b6-a604-634189a63d7e" providerId="AD" clId="Web-{3E734963-642C-46A6-E937-3F11385B2BE4}"/>
    <pc:docChg chg="modSld">
      <pc:chgData name="Maria Clara Londoño" userId="S::marial@mill5.com::82612065-f85d-49b6-a604-634189a63d7e" providerId="AD" clId="Web-{3E734963-642C-46A6-E937-3F11385B2BE4}" dt="2023-06-08T16:29:04.535" v="16" actId="20577"/>
      <pc:docMkLst>
        <pc:docMk/>
      </pc:docMkLst>
      <pc:sldChg chg="modSp">
        <pc:chgData name="Maria Clara Londoño" userId="S::marial@mill5.com::82612065-f85d-49b6-a604-634189a63d7e" providerId="AD" clId="Web-{3E734963-642C-46A6-E937-3F11385B2BE4}" dt="2023-06-08T16:29:04.535" v="16" actId="20577"/>
        <pc:sldMkLst>
          <pc:docMk/>
          <pc:sldMk cId="1814124893" sldId="256"/>
        </pc:sldMkLst>
        <pc:spChg chg="mod">
          <ac:chgData name="Maria Clara Londoño" userId="S::marial@mill5.com::82612065-f85d-49b6-a604-634189a63d7e" providerId="AD" clId="Web-{3E734963-642C-46A6-E937-3F11385B2BE4}" dt="2023-06-08T16:28:57.348" v="8" actId="20577"/>
          <ac:spMkLst>
            <pc:docMk/>
            <pc:sldMk cId="1814124893" sldId="256"/>
            <ac:spMk id="2" creationId="{FA658905-A45A-B9DF-1D5F-FA6B08192B91}"/>
          </ac:spMkLst>
        </pc:spChg>
        <pc:spChg chg="mod">
          <ac:chgData name="Maria Clara Londoño" userId="S::marial@mill5.com::82612065-f85d-49b6-a604-634189a63d7e" providerId="AD" clId="Web-{3E734963-642C-46A6-E937-3F11385B2BE4}" dt="2023-06-08T16:29:04.535" v="16" actId="20577"/>
          <ac:spMkLst>
            <pc:docMk/>
            <pc:sldMk cId="1814124893" sldId="256"/>
            <ac:spMk id="3" creationId="{7DC8A1D0-8B99-2940-8384-5DC19DF1BCA9}"/>
          </ac:spMkLst>
        </pc:spChg>
      </pc:sldChg>
    </pc:docChg>
  </pc:docChgLst>
  <pc:docChgLst>
    <pc:chgData name="Maria Clara Londoño" userId="S::marial@mill5.com::82612065-f85d-49b6-a604-634189a63d7e" providerId="AD" clId="Web-{48E2894F-7862-752F-879E-52BFFCE5E75C}"/>
    <pc:docChg chg="modSld">
      <pc:chgData name="Maria Clara Londoño" userId="S::marial@mill5.com::82612065-f85d-49b6-a604-634189a63d7e" providerId="AD" clId="Web-{48E2894F-7862-752F-879E-52BFFCE5E75C}" dt="2023-06-08T16:30:52.754" v="2" actId="20577"/>
      <pc:docMkLst>
        <pc:docMk/>
      </pc:docMkLst>
      <pc:sldChg chg="addSp delSp modSp">
        <pc:chgData name="Maria Clara Londoño" userId="S::marial@mill5.com::82612065-f85d-49b6-a604-634189a63d7e" providerId="AD" clId="Web-{48E2894F-7862-752F-879E-52BFFCE5E75C}" dt="2023-06-08T16:30:52.754" v="2" actId="20577"/>
        <pc:sldMkLst>
          <pc:docMk/>
          <pc:sldMk cId="1814124893" sldId="256"/>
        </pc:sldMkLst>
        <pc:spChg chg="del">
          <ac:chgData name="Maria Clara Londoño" userId="S::marial@mill5.com::82612065-f85d-49b6-a604-634189a63d7e" providerId="AD" clId="Web-{48E2894F-7862-752F-879E-52BFFCE5E75C}" dt="2023-06-08T16:30:49.410" v="0"/>
          <ac:spMkLst>
            <pc:docMk/>
            <pc:sldMk cId="1814124893" sldId="256"/>
            <ac:spMk id="2" creationId="{FA658905-A45A-B9DF-1D5F-FA6B08192B91}"/>
          </ac:spMkLst>
        </pc:spChg>
        <pc:spChg chg="mod">
          <ac:chgData name="Maria Clara Londoño" userId="S::marial@mill5.com::82612065-f85d-49b6-a604-634189a63d7e" providerId="AD" clId="Web-{48E2894F-7862-752F-879E-52BFFCE5E75C}" dt="2023-06-08T16:30:52.754" v="2" actId="20577"/>
          <ac:spMkLst>
            <pc:docMk/>
            <pc:sldMk cId="1814124893" sldId="256"/>
            <ac:spMk id="3" creationId="{7DC8A1D0-8B99-2940-8384-5DC19DF1BCA9}"/>
          </ac:spMkLst>
        </pc:spChg>
        <pc:spChg chg="add mod">
          <ac:chgData name="Maria Clara Londoño" userId="S::marial@mill5.com::82612065-f85d-49b6-a604-634189a63d7e" providerId="AD" clId="Web-{48E2894F-7862-752F-879E-52BFFCE5E75C}" dt="2023-06-08T16:30:49.410" v="0"/>
          <ac:spMkLst>
            <pc:docMk/>
            <pc:sldMk cId="1814124893" sldId="256"/>
            <ac:spMk id="5" creationId="{286CCE61-5FA0-C1F5-35CE-51B76F577A3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A3C75E-C12C-D9E6-57C6-3C53B730EA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79830-D6B7-1B3B-B168-260DBF7867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A9D2B-9498-534A-9E6B-79E2EACF00FD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1754F-F930-DB73-D47B-FF78D2A7C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7ACD9-73ED-CF35-88D1-462AE78C06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C7174-4AB0-3C49-84FF-2B997AE27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2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2AA32-48C8-F745-8210-373D65B98213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0107E-F76D-2744-B131-531DFE920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792" cy="6858000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39499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1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F5709-4617-D2E6-5DFE-FBA565EB6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682" y="1551572"/>
            <a:ext cx="5763894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D5B67-EE77-797F-50EF-33178DE4C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3682" y="2375484"/>
            <a:ext cx="5763894" cy="3935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F7C5E-4018-1FC1-FF40-E5BF3BFE8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551572"/>
            <a:ext cx="575033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ACD03-3BCA-FACC-6C47-A8C9E1394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75484"/>
            <a:ext cx="5750337" cy="3935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68B9A-098C-EB3E-0397-D8FE256E4698}"/>
              </a:ext>
            </a:extLst>
          </p:cNvPr>
          <p:cNvSpPr txBox="1">
            <a:spLocks/>
          </p:cNvSpPr>
          <p:nvPr userDrawn="1"/>
        </p:nvSpPr>
        <p:spPr>
          <a:xfrm>
            <a:off x="233681" y="231671"/>
            <a:ext cx="11688856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22C81E-5750-828B-2A99-09B803925A31}"/>
              </a:ext>
            </a:extLst>
          </p:cNvPr>
          <p:cNvCxnSpPr>
            <a:cxnSpLocks/>
          </p:cNvCxnSpPr>
          <p:nvPr userDrawn="1"/>
        </p:nvCxnSpPr>
        <p:spPr>
          <a:xfrm>
            <a:off x="251572" y="1389649"/>
            <a:ext cx="11688856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00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C87-8B5B-044E-C2F9-2DB249C01393}"/>
              </a:ext>
            </a:extLst>
          </p:cNvPr>
          <p:cNvSpPr txBox="1">
            <a:spLocks/>
          </p:cNvSpPr>
          <p:nvPr userDrawn="1"/>
        </p:nvSpPr>
        <p:spPr>
          <a:xfrm>
            <a:off x="233681" y="231671"/>
            <a:ext cx="11688856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6476D3-6EAD-D99C-F35F-794620A05EB7}"/>
              </a:ext>
            </a:extLst>
          </p:cNvPr>
          <p:cNvCxnSpPr>
            <a:cxnSpLocks/>
          </p:cNvCxnSpPr>
          <p:nvPr userDrawn="1"/>
        </p:nvCxnSpPr>
        <p:spPr>
          <a:xfrm>
            <a:off x="251572" y="1389649"/>
            <a:ext cx="11688856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48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794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B8DE-19DF-118D-4C46-BB5C0939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8600"/>
            <a:ext cx="4787284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0CEA2-E325-9758-5A23-BEC9723E1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28600"/>
            <a:ext cx="6758440" cy="60529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D194-A6D3-E750-D860-DDF3CD6BC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372" y="1981201"/>
            <a:ext cx="4787284" cy="43003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C71587-7B22-17A1-D0DD-7A6E8323BBF7}"/>
              </a:ext>
            </a:extLst>
          </p:cNvPr>
          <p:cNvCxnSpPr>
            <a:cxnSpLocks/>
          </p:cNvCxnSpPr>
          <p:nvPr userDrawn="1"/>
        </p:nvCxnSpPr>
        <p:spPr>
          <a:xfrm>
            <a:off x="250372" y="1905000"/>
            <a:ext cx="4787283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11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4DA014-B301-96BB-5508-07D4E8D67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228601"/>
            <a:ext cx="6758439" cy="605292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EED874-17AE-57D7-AC08-E966A6C3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8600"/>
            <a:ext cx="4787284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9C0D26-AB6C-F0BD-F175-782980397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372" y="1981201"/>
            <a:ext cx="4787284" cy="43003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B43F05-9330-9488-5180-6CFAB5E986FC}"/>
              </a:ext>
            </a:extLst>
          </p:cNvPr>
          <p:cNvCxnSpPr>
            <a:cxnSpLocks/>
          </p:cNvCxnSpPr>
          <p:nvPr userDrawn="1"/>
        </p:nvCxnSpPr>
        <p:spPr>
          <a:xfrm>
            <a:off x="250372" y="1905000"/>
            <a:ext cx="4787283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834" t="13857"/>
          <a:stretch/>
        </p:blipFill>
        <p:spPr>
          <a:xfrm>
            <a:off x="-2" y="-506750"/>
            <a:ext cx="12192000" cy="7440949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39499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1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-341723"/>
            <a:ext cx="12191999" cy="7541443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50132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1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753" r="207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50132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41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85" t="7797" r="4895" b="2010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50132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2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06195-5E79-BB31-4091-73443B71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336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36548-C000-6231-BDAF-16557AE65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3040"/>
            <a:ext cx="9144000" cy="1655762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143BF-8F7E-5B07-EC1B-F10DA6194035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707002"/>
            <a:ext cx="9144000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53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E2D7-80F9-4ADA-7A44-4D8D13E7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1" y="231671"/>
            <a:ext cx="11688856" cy="10236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83BB-9B0F-9262-C4BB-9F5B1A547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1" y="1524000"/>
            <a:ext cx="11688857" cy="48271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76B39C-DDB8-4A5F-F74B-82C486079F09}"/>
              </a:ext>
            </a:extLst>
          </p:cNvPr>
          <p:cNvCxnSpPr>
            <a:cxnSpLocks/>
          </p:cNvCxnSpPr>
          <p:nvPr userDrawn="1"/>
        </p:nvCxnSpPr>
        <p:spPr>
          <a:xfrm>
            <a:off x="251572" y="1389649"/>
            <a:ext cx="11688856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86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800E-C188-158C-6807-14C3488B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2BC48-3C32-9122-A426-3A6D3330C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F6DAE8-1CBB-8E47-5DCD-73C1A2E2A274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77632"/>
            <a:ext cx="10515600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36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AAA8-2B83-8FA3-60DA-5AA20F265913}"/>
              </a:ext>
            </a:extLst>
          </p:cNvPr>
          <p:cNvSpPr txBox="1">
            <a:spLocks/>
          </p:cNvSpPr>
          <p:nvPr userDrawn="1"/>
        </p:nvSpPr>
        <p:spPr>
          <a:xfrm>
            <a:off x="233681" y="231671"/>
            <a:ext cx="11688856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ACDE7-9832-4181-057E-5119FDB39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81" y="1524002"/>
            <a:ext cx="5786119" cy="47972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93D45-E9A9-359E-8AF8-E66AF0162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23994"/>
            <a:ext cx="5750337" cy="47972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2B9B85-4BA3-E7FA-FB4B-B2C961B8A1BC}"/>
              </a:ext>
            </a:extLst>
          </p:cNvPr>
          <p:cNvCxnSpPr>
            <a:cxnSpLocks/>
          </p:cNvCxnSpPr>
          <p:nvPr userDrawn="1"/>
        </p:nvCxnSpPr>
        <p:spPr>
          <a:xfrm>
            <a:off x="251572" y="1389649"/>
            <a:ext cx="11688856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01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EB09A8-F377-B0E8-DE8C-DC59AF103EC0}"/>
              </a:ext>
            </a:extLst>
          </p:cNvPr>
          <p:cNvSpPr/>
          <p:nvPr userDrawn="1"/>
        </p:nvSpPr>
        <p:spPr>
          <a:xfrm>
            <a:off x="0" y="6362819"/>
            <a:ext cx="12192000" cy="495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3DD82-C65A-8975-E9D5-7CE24B7B9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1" y="681035"/>
            <a:ext cx="11688856" cy="1009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3D19B-C542-D9D5-3026-6C7366ED2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681" y="1825625"/>
            <a:ext cx="11688857" cy="453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260C9-E3A0-3F58-7D49-C21634F84C9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233680" y="6479601"/>
            <a:ext cx="1270584" cy="246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BE39E-9863-6EC7-517B-91C0F98C8859}"/>
              </a:ext>
            </a:extLst>
          </p:cNvPr>
          <p:cNvSpPr txBox="1"/>
          <p:nvPr userDrawn="1"/>
        </p:nvSpPr>
        <p:spPr>
          <a:xfrm>
            <a:off x="10612736" y="6492664"/>
            <a:ext cx="134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spc="80" baseline="0" dirty="0">
                <a:solidFill>
                  <a:schemeClr val="bg1"/>
                </a:solidFill>
              </a:rPr>
              <a:t>mill5.com</a:t>
            </a:r>
          </a:p>
        </p:txBody>
      </p:sp>
    </p:spTree>
    <p:extLst>
      <p:ext uri="{BB962C8B-B14F-4D97-AF65-F5344CB8AC3E}">
        <p14:creationId xmlns:p14="http://schemas.microsoft.com/office/powerpoint/2010/main" val="31078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2" r:id="rId2"/>
    <p:sldLayoutId id="2147483659" r:id="rId3"/>
    <p:sldLayoutId id="2147483660" r:id="rId4"/>
    <p:sldLayoutId id="2147483661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19BC5"/>
        </a:buClr>
        <a:buFont typeface="Arial" panose="020B0604020202020204" pitchFamily="34" charset="0"/>
        <a:buChar char="•"/>
        <a:defRPr sz="28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19BC5"/>
        </a:buClr>
        <a:buFont typeface="Arial" panose="020B0604020202020204" pitchFamily="34" charset="0"/>
        <a:buChar char="•"/>
        <a:defRPr sz="24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19BC5"/>
        </a:buClr>
        <a:buFont typeface="Arial" panose="020B0604020202020204" pitchFamily="34" charset="0"/>
        <a:buChar char="•"/>
        <a:defRPr sz="20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19BC5"/>
        </a:buClr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19BC5"/>
        </a:buClr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ore/diagnostics/observability-with-ote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elemetry.io/docs/concepts/instrumentation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docs/tutorials/visualizing_metrics_using_grafana/" TargetMode="External"/><Relationship Id="rId2" Type="http://schemas.openxmlformats.org/officeDocument/2006/relationships/hyperlink" Target="https://prometheus.io/download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metheus.io/docs/tutorials/visualizing_metrics_using_grafana/" TargetMode="External"/><Relationship Id="rId3" Type="http://schemas.openxmlformats.org/officeDocument/2006/relationships/hyperlink" Target="https://opentelemetry.io/docs/concepts/instrumentation/" TargetMode="External"/><Relationship Id="rId7" Type="http://schemas.openxmlformats.org/officeDocument/2006/relationships/hyperlink" Target="https://prometheus.io/download/" TargetMode="External"/><Relationship Id="rId2" Type="http://schemas.openxmlformats.org/officeDocument/2006/relationships/hyperlink" Target="https://github.com/camiloJaramillo5/maui-signalr-opentelemetry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ogz.io/learn/opentelemetry-guide/#overview" TargetMode="External"/><Relationship Id="rId5" Type="http://schemas.openxmlformats.org/officeDocument/2006/relationships/hyperlink" Target="https://cloud.google.com/stackdriver/docs/instrumentation/overview" TargetMode="External"/><Relationship Id="rId4" Type="http://schemas.openxmlformats.org/officeDocument/2006/relationships/hyperlink" Target="https://learn.microsoft.com/en-us/dotnet/core/diagnostics/observability-with-otel" TargetMode="External"/><Relationship Id="rId9" Type="http://schemas.openxmlformats.org/officeDocument/2006/relationships/hyperlink" Target="https://anthonysimmon.com/dotnet-aspire-dashboard-best-tool-visualize-opentelemetry-local-dev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ore/diagnostics/observability-with-ote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CCE61-5FA0-C1F5-35CE-51B76F577A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7366" y="3285812"/>
            <a:ext cx="6802735" cy="3868616"/>
          </a:xfrm>
        </p:spPr>
        <p:txBody>
          <a:bodyPr/>
          <a:lstStyle/>
          <a:p>
            <a:r>
              <a:rPr lang="en-US" sz="4400" dirty="0"/>
              <a:t>Monitoring a Real-Time MAUI App with </a:t>
            </a:r>
            <a:r>
              <a:rPr lang="en-US" sz="4400" dirty="0" err="1"/>
              <a:t>SignalR</a:t>
            </a:r>
            <a:r>
              <a:rPr lang="en-US" sz="4400" dirty="0"/>
              <a:t> </a:t>
            </a:r>
            <a:r>
              <a:rPr lang="en-US" sz="4400" dirty="0" err="1"/>
              <a:t>OpenTelemetry</a:t>
            </a:r>
            <a:r>
              <a:rPr lang="en-US" sz="4400" dirty="0"/>
              <a:t> and  Grafana</a:t>
            </a:r>
          </a:p>
        </p:txBody>
      </p:sp>
    </p:spTree>
    <p:extLst>
      <p:ext uri="{BB962C8B-B14F-4D97-AF65-F5344CB8AC3E}">
        <p14:creationId xmlns:p14="http://schemas.microsoft.com/office/powerpoint/2010/main" val="181412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30" y="1622323"/>
            <a:ext cx="11621728" cy="46309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accent1"/>
                </a:solidFill>
              </a:rPr>
              <a:t>“In the context of a distributed system it is the ability to monitor and analyze telemetry about the </a:t>
            </a:r>
            <a:r>
              <a:rPr lang="en-US" sz="5000" b="1" dirty="0">
                <a:solidFill>
                  <a:schemeClr val="accent1"/>
                </a:solidFill>
              </a:rPr>
              <a:t>status of each component</a:t>
            </a:r>
            <a:r>
              <a:rPr lang="en-US" sz="5000" dirty="0">
                <a:solidFill>
                  <a:schemeClr val="accent1"/>
                </a:solidFill>
              </a:rPr>
              <a:t>, to be able to observe changes in </a:t>
            </a:r>
            <a:r>
              <a:rPr lang="en-US" sz="5000" b="1" dirty="0">
                <a:solidFill>
                  <a:schemeClr val="accent1"/>
                </a:solidFill>
              </a:rPr>
              <a:t>performance</a:t>
            </a:r>
            <a:r>
              <a:rPr lang="en-US" sz="5000" dirty="0">
                <a:solidFill>
                  <a:schemeClr val="accent1"/>
                </a:solidFill>
              </a:rPr>
              <a:t> and </a:t>
            </a:r>
            <a:r>
              <a:rPr lang="en-US" sz="5000" b="1" dirty="0">
                <a:solidFill>
                  <a:schemeClr val="accent1"/>
                </a:solidFill>
              </a:rPr>
              <a:t>diagnose</a:t>
            </a:r>
            <a:r>
              <a:rPr lang="en-US" sz="5000" dirty="0">
                <a:solidFill>
                  <a:schemeClr val="accent1"/>
                </a:solidFill>
              </a:rPr>
              <a:t> why those changes occur.” </a:t>
            </a:r>
          </a:p>
          <a:p>
            <a:pPr marL="0" indent="0">
              <a:buNone/>
            </a:pPr>
            <a:r>
              <a:rPr lang="en-US" sz="3500" i="1" dirty="0">
                <a:solidFill>
                  <a:schemeClr val="accent1"/>
                </a:solidFill>
                <a:hlinkClick r:id="rId2"/>
              </a:rPr>
              <a:t>Microsoft</a:t>
            </a:r>
            <a:endParaRPr lang="en-US" sz="3500" i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B639EF-A782-6B16-EFCC-26D42D9DA4A6}"/>
              </a:ext>
            </a:extLst>
          </p:cNvPr>
          <p:cNvSpPr txBox="1">
            <a:spLocks/>
          </p:cNvSpPr>
          <p:nvPr/>
        </p:nvSpPr>
        <p:spPr>
          <a:xfrm>
            <a:off x="1533831" y="275765"/>
            <a:ext cx="8937523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 err="1">
                <a:solidFill>
                  <a:schemeClr val="accent1"/>
                </a:solidFill>
              </a:rPr>
              <a:t>What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is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Observability</a:t>
            </a:r>
            <a:r>
              <a:rPr lang="es-CO" sz="6000" dirty="0">
                <a:solidFill>
                  <a:schemeClr val="accent1"/>
                </a:solidFill>
              </a:rPr>
              <a:t>?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09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622323"/>
            <a:ext cx="11336593" cy="4630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1"/>
                </a:solidFill>
              </a:rPr>
              <a:t>Essential to identify bottlenecks, measure performance and health of a system.</a:t>
            </a:r>
          </a:p>
          <a:p>
            <a:pPr marL="0" indent="0">
              <a:buNone/>
            </a:pPr>
            <a:endParaRPr lang="en-US" sz="5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5400" dirty="0">
                <a:solidFill>
                  <a:schemeClr val="accent1"/>
                </a:solidFill>
              </a:rPr>
              <a:t>Pillars: Metrics, Logs, Traces.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A14EBD-989A-AC36-157F-1A6C1DD14548}"/>
              </a:ext>
            </a:extLst>
          </p:cNvPr>
          <p:cNvSpPr txBox="1">
            <a:spLocks/>
          </p:cNvSpPr>
          <p:nvPr/>
        </p:nvSpPr>
        <p:spPr>
          <a:xfrm>
            <a:off x="1533831" y="275765"/>
            <a:ext cx="8937523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 err="1">
                <a:solidFill>
                  <a:schemeClr val="accent1"/>
                </a:solidFill>
              </a:rPr>
              <a:t>What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is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Observability</a:t>
            </a:r>
            <a:r>
              <a:rPr lang="es-CO" sz="6000" dirty="0">
                <a:solidFill>
                  <a:schemeClr val="accent1"/>
                </a:solidFill>
              </a:rPr>
              <a:t>?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35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7" y="1622323"/>
            <a:ext cx="11641393" cy="4630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accent1"/>
                </a:solidFill>
              </a:rPr>
              <a:t>Process of </a:t>
            </a:r>
            <a:r>
              <a:rPr lang="en-US" sz="6000" b="1" dirty="0">
                <a:solidFill>
                  <a:schemeClr val="accent1"/>
                </a:solidFill>
              </a:rPr>
              <a:t>collecting</a:t>
            </a:r>
            <a:r>
              <a:rPr lang="en-US" sz="6000" dirty="0">
                <a:solidFill>
                  <a:schemeClr val="accent1"/>
                </a:solidFill>
              </a:rPr>
              <a:t> data from a source and communicating it remotely to allow monitoring and analysis.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A14EBD-989A-AC36-157F-1A6C1DD14548}"/>
              </a:ext>
            </a:extLst>
          </p:cNvPr>
          <p:cNvSpPr txBox="1">
            <a:spLocks/>
          </p:cNvSpPr>
          <p:nvPr/>
        </p:nvSpPr>
        <p:spPr>
          <a:xfrm>
            <a:off x="2054940" y="256101"/>
            <a:ext cx="8937523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dirty="0" err="1">
                <a:solidFill>
                  <a:schemeClr val="accent1"/>
                </a:solidFill>
              </a:rPr>
              <a:t>What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is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Telemetry</a:t>
            </a:r>
            <a:r>
              <a:rPr lang="es-CO" sz="6600" dirty="0">
                <a:solidFill>
                  <a:schemeClr val="accent1"/>
                </a:solidFill>
              </a:rPr>
              <a:t>?</a:t>
            </a:r>
            <a:endParaRPr lang="en-US" sz="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919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597" y="240355"/>
            <a:ext cx="8669267" cy="1023626"/>
          </a:xfrm>
        </p:spPr>
        <p:txBody>
          <a:bodyPr>
            <a:noAutofit/>
          </a:bodyPr>
          <a:lstStyle/>
          <a:p>
            <a:r>
              <a:rPr lang="es-CO" sz="5600" dirty="0" err="1">
                <a:solidFill>
                  <a:schemeClr val="accent1"/>
                </a:solidFill>
              </a:rPr>
              <a:t>What</a:t>
            </a:r>
            <a:r>
              <a:rPr lang="es-CO" sz="5600" dirty="0">
                <a:solidFill>
                  <a:schemeClr val="accent1"/>
                </a:solidFill>
              </a:rPr>
              <a:t> </a:t>
            </a:r>
            <a:r>
              <a:rPr lang="es-CO" sz="5600" dirty="0" err="1">
                <a:solidFill>
                  <a:schemeClr val="accent1"/>
                </a:solidFill>
              </a:rPr>
              <a:t>is</a:t>
            </a:r>
            <a:r>
              <a:rPr lang="es-CO" sz="5600" dirty="0">
                <a:solidFill>
                  <a:schemeClr val="accent1"/>
                </a:solidFill>
              </a:rPr>
              <a:t> </a:t>
            </a:r>
            <a:r>
              <a:rPr lang="es-CO" sz="5600" dirty="0" err="1">
                <a:solidFill>
                  <a:schemeClr val="accent1"/>
                </a:solidFill>
              </a:rPr>
              <a:t>OpenTelemetry</a:t>
            </a:r>
            <a:r>
              <a:rPr lang="es-CO" sz="5600" dirty="0">
                <a:solidFill>
                  <a:schemeClr val="accent1"/>
                </a:solidFill>
              </a:rPr>
              <a:t>?</a:t>
            </a:r>
            <a:endParaRPr lang="en-US" sz="5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970" y="1710814"/>
            <a:ext cx="9418404" cy="44835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chemeClr val="accent1"/>
                </a:solidFill>
              </a:rPr>
              <a:t>Agnostic</a:t>
            </a:r>
            <a:r>
              <a:rPr lang="en-US" sz="5400" dirty="0">
                <a:solidFill>
                  <a:schemeClr val="accent1"/>
                </a:solidFill>
              </a:rPr>
              <a:t> </a:t>
            </a:r>
            <a:r>
              <a:rPr lang="en-US" sz="5400" b="1" dirty="0">
                <a:solidFill>
                  <a:schemeClr val="accent1"/>
                </a:solidFill>
              </a:rPr>
              <a:t>observability</a:t>
            </a:r>
            <a:r>
              <a:rPr lang="en-US" sz="5400" dirty="0">
                <a:solidFill>
                  <a:schemeClr val="accent1"/>
                </a:solidFill>
              </a:rPr>
              <a:t> tool that offers APIs and SDKs in a </a:t>
            </a:r>
            <a:r>
              <a:rPr lang="en-US" sz="5400" b="1" dirty="0">
                <a:solidFill>
                  <a:schemeClr val="accent1"/>
                </a:solidFill>
              </a:rPr>
              <a:t>standardized</a:t>
            </a:r>
            <a:r>
              <a:rPr lang="en-US" sz="5400" dirty="0">
                <a:solidFill>
                  <a:schemeClr val="accent1"/>
                </a:solidFill>
              </a:rPr>
              <a:t> way to instrument, generate and export telemetry for applications monitoring and analysis.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49E5B6-D864-1EBD-B2B8-96DDDF5F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4008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85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884" y="240355"/>
            <a:ext cx="9261987" cy="1023626"/>
          </a:xfrm>
        </p:spPr>
        <p:txBody>
          <a:bodyPr>
            <a:noAutofit/>
          </a:bodyPr>
          <a:lstStyle/>
          <a:p>
            <a:r>
              <a:rPr lang="es-CO" sz="5000" dirty="0" err="1">
                <a:solidFill>
                  <a:schemeClr val="accent1"/>
                </a:solidFill>
              </a:rPr>
              <a:t>What</a:t>
            </a:r>
            <a:r>
              <a:rPr lang="es-CO" sz="5000" dirty="0">
                <a:solidFill>
                  <a:schemeClr val="accent1"/>
                </a:solidFill>
              </a:rPr>
              <a:t> </a:t>
            </a:r>
            <a:r>
              <a:rPr lang="es-CO" sz="5000" dirty="0" err="1">
                <a:solidFill>
                  <a:schemeClr val="accent1"/>
                </a:solidFill>
              </a:rPr>
              <a:t>is</a:t>
            </a:r>
            <a:r>
              <a:rPr lang="es-CO" sz="5000" dirty="0">
                <a:solidFill>
                  <a:schemeClr val="accent1"/>
                </a:solidFill>
              </a:rPr>
              <a:t> NOT </a:t>
            </a:r>
            <a:r>
              <a:rPr lang="es-CO" sz="5000" dirty="0" err="1">
                <a:solidFill>
                  <a:schemeClr val="accent1"/>
                </a:solidFill>
              </a:rPr>
              <a:t>OpenTelemetry</a:t>
            </a:r>
            <a:r>
              <a:rPr lang="es-CO" sz="5000" dirty="0">
                <a:solidFill>
                  <a:schemeClr val="accent1"/>
                </a:solidFill>
              </a:rPr>
              <a:t>?</a:t>
            </a:r>
            <a:endParaRPr lang="en-US" sz="5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970" y="1710814"/>
            <a:ext cx="9535185" cy="4483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accent1"/>
                </a:solidFill>
              </a:rPr>
              <a:t>It is not an Observability Backend like Jaeger or Prometheus, etc.</a:t>
            </a:r>
          </a:p>
          <a:p>
            <a:pPr marL="0" indent="0">
              <a:buNone/>
            </a:pPr>
            <a:endParaRPr lang="en-US" sz="4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chemeClr val="accent1"/>
                </a:solidFill>
              </a:rPr>
              <a:t>It is focused on the generation, collection, management and export of telemetry.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49E5B6-D864-1EBD-B2B8-96DDDF5F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4008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1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implified Introduction to OpenTelemetry (OTel)">
            <a:extLst>
              <a:ext uri="{FF2B5EF4-FFF2-40B4-BE49-F238E27FC236}">
                <a16:creationId xmlns:a16="http://schemas.microsoft.com/office/drawing/2014/main" id="{27C985CC-BA17-E66D-2F21-2830F9438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2" y="1524000"/>
            <a:ext cx="10097729" cy="450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2F9F63-609E-73D3-D891-B7400A75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3" y="231775"/>
            <a:ext cx="11688762" cy="1023938"/>
          </a:xfrm>
        </p:spPr>
        <p:txBody>
          <a:bodyPr>
            <a:noAutofit/>
          </a:bodyPr>
          <a:lstStyle/>
          <a:p>
            <a:pPr algn="ctr"/>
            <a:r>
              <a:rPr lang="es-CO" sz="6600" dirty="0">
                <a:solidFill>
                  <a:schemeClr val="accent1"/>
                </a:solidFill>
              </a:rPr>
              <a:t>OTEL </a:t>
            </a:r>
            <a:r>
              <a:rPr lang="es-CO" sz="6600" dirty="0" err="1">
                <a:solidFill>
                  <a:schemeClr val="accent1"/>
                </a:solidFill>
              </a:rPr>
              <a:t>Architecture</a:t>
            </a:r>
            <a:endParaRPr lang="en-US" sz="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5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539" y="230523"/>
            <a:ext cx="7126809" cy="1023626"/>
          </a:xfrm>
        </p:spPr>
        <p:txBody>
          <a:bodyPr>
            <a:no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OTEL Use Cases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969" y="1710814"/>
            <a:ext cx="9615049" cy="448350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5200" dirty="0">
                <a:solidFill>
                  <a:schemeClr val="accent1"/>
                </a:solidFill>
              </a:rPr>
              <a:t>Measure loading time of a web page</a:t>
            </a:r>
            <a:r>
              <a:rPr lang="es-ES" sz="5200" dirty="0">
                <a:solidFill>
                  <a:schemeClr val="accent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5200" dirty="0">
                <a:solidFill>
                  <a:schemeClr val="accent1"/>
                </a:solidFill>
              </a:rPr>
              <a:t>Latency of a component (waiting time).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5200" dirty="0" err="1">
                <a:solidFill>
                  <a:schemeClr val="accent1"/>
                </a:solidFill>
              </a:rPr>
              <a:t>Know</a:t>
            </a:r>
            <a:r>
              <a:rPr lang="es-ES" sz="5200" dirty="0">
                <a:solidFill>
                  <a:schemeClr val="accent1"/>
                </a:solidFill>
              </a:rPr>
              <a:t> </a:t>
            </a:r>
            <a:r>
              <a:rPr lang="es-ES" sz="5200" dirty="0" err="1">
                <a:solidFill>
                  <a:schemeClr val="accent1"/>
                </a:solidFill>
              </a:rPr>
              <a:t>about</a:t>
            </a:r>
            <a:r>
              <a:rPr lang="es-ES" sz="5200" dirty="0">
                <a:solidFill>
                  <a:schemeClr val="accent1"/>
                </a:solidFill>
              </a:rPr>
              <a:t> </a:t>
            </a:r>
            <a:r>
              <a:rPr lang="es-ES" sz="5200" dirty="0" err="1">
                <a:solidFill>
                  <a:schemeClr val="accent1"/>
                </a:solidFill>
              </a:rPr>
              <a:t>unhandled</a:t>
            </a:r>
            <a:r>
              <a:rPr lang="es-ES" sz="5200" dirty="0">
                <a:solidFill>
                  <a:schemeClr val="accent1"/>
                </a:solidFill>
              </a:rPr>
              <a:t> </a:t>
            </a:r>
            <a:r>
              <a:rPr lang="es-ES" sz="5200" dirty="0" err="1">
                <a:solidFill>
                  <a:schemeClr val="accent1"/>
                </a:solidFill>
              </a:rPr>
              <a:t>errors</a:t>
            </a:r>
            <a:r>
              <a:rPr lang="es-ES" sz="5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49E5B6-D864-1EBD-B2B8-96DDDF5F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4008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18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05" y="250188"/>
            <a:ext cx="6517999" cy="1023626"/>
          </a:xfrm>
        </p:spPr>
        <p:txBody>
          <a:bodyPr>
            <a:no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Other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Concepts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7" y="1730478"/>
            <a:ext cx="11385755" cy="4483509"/>
          </a:xfrm>
        </p:spPr>
        <p:txBody>
          <a:bodyPr>
            <a:noAutofit/>
          </a:bodyPr>
          <a:lstStyle/>
          <a:p>
            <a:r>
              <a:rPr lang="en-US" sz="5600" dirty="0">
                <a:solidFill>
                  <a:schemeClr val="accent1"/>
                </a:solidFill>
                <a:hlinkClick r:id="rId2"/>
              </a:rPr>
              <a:t>Instrumentation</a:t>
            </a:r>
            <a:r>
              <a:rPr lang="en-US" sz="5600" dirty="0">
                <a:solidFill>
                  <a:schemeClr val="accent1"/>
                </a:solidFill>
              </a:rPr>
              <a:t>: Specific code that must emit metrics, logs, traces.</a:t>
            </a:r>
          </a:p>
          <a:p>
            <a:endParaRPr lang="en-US" sz="5600" dirty="0">
              <a:solidFill>
                <a:schemeClr val="accent1"/>
              </a:solidFill>
            </a:endParaRPr>
          </a:p>
          <a:p>
            <a:r>
              <a:rPr lang="en-US" sz="5600" dirty="0">
                <a:solidFill>
                  <a:schemeClr val="accent1"/>
                </a:solidFill>
              </a:rPr>
              <a:t>Agnosticism: Not tied to a programming language.</a:t>
            </a:r>
            <a:endParaRPr lang="es-ES" sz="5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0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597" y="240355"/>
            <a:ext cx="8669267" cy="1023626"/>
          </a:xfrm>
        </p:spPr>
        <p:txBody>
          <a:bodyPr>
            <a:no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What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is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Grafana</a:t>
            </a:r>
            <a:r>
              <a:rPr lang="es-CO" sz="6600" dirty="0">
                <a:solidFill>
                  <a:schemeClr val="accent1"/>
                </a:solidFill>
              </a:rPr>
              <a:t>?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62" y="1710814"/>
            <a:ext cx="9261986" cy="4483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accent1"/>
                </a:solidFill>
              </a:rPr>
              <a:t>Platform with high capacity to visualize and analyze telemetry in real time.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A0ED5A9-7220-CCC5-43D2-C53799D33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4" y="378007"/>
            <a:ext cx="20955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164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65" y="230522"/>
            <a:ext cx="3774009" cy="1023626"/>
          </a:xfrm>
        </p:spPr>
        <p:txBody>
          <a:bodyPr>
            <a:no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Demo 3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710814"/>
            <a:ext cx="11543071" cy="4483509"/>
          </a:xfrm>
        </p:spPr>
        <p:txBody>
          <a:bodyPr>
            <a:noAutofit/>
          </a:bodyPr>
          <a:lstStyle/>
          <a:p>
            <a:r>
              <a:rPr lang="en-US" sz="4300" dirty="0">
                <a:solidFill>
                  <a:schemeClr val="accent1"/>
                </a:solidFill>
              </a:rPr>
              <a:t>Download </a:t>
            </a:r>
            <a:r>
              <a:rPr lang="en-US" sz="4300" b="1" dirty="0" err="1">
                <a:solidFill>
                  <a:schemeClr val="accent1"/>
                </a:solidFill>
                <a:hlinkClick r:id="rId2"/>
              </a:rPr>
              <a:t>prometheus</a:t>
            </a:r>
            <a:r>
              <a:rPr lang="en-US" sz="43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Configure </a:t>
            </a:r>
            <a:r>
              <a:rPr lang="en-US" sz="4300" dirty="0" err="1">
                <a:solidFill>
                  <a:schemeClr val="accent1"/>
                </a:solidFill>
              </a:rPr>
              <a:t>prometheus.yml</a:t>
            </a:r>
            <a:r>
              <a:rPr lang="en-US" sz="4300" dirty="0">
                <a:solidFill>
                  <a:schemeClr val="accent1"/>
                </a:solidFill>
              </a:rPr>
              <a:t> (port and time).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Download and install </a:t>
            </a:r>
            <a:r>
              <a:rPr lang="en-US" sz="4300" b="1" dirty="0" err="1">
                <a:solidFill>
                  <a:schemeClr val="accent1"/>
                </a:solidFill>
                <a:hlinkClick r:id="rId3"/>
              </a:rPr>
              <a:t>grafana</a:t>
            </a:r>
            <a:r>
              <a:rPr lang="en-US" sz="43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Associate </a:t>
            </a:r>
            <a:r>
              <a:rPr lang="en-US" sz="4300" dirty="0" err="1">
                <a:solidFill>
                  <a:schemeClr val="accent1"/>
                </a:solidFill>
              </a:rPr>
              <a:t>prometheus</a:t>
            </a:r>
            <a:r>
              <a:rPr lang="en-US" sz="4300" dirty="0">
                <a:solidFill>
                  <a:schemeClr val="accent1"/>
                </a:solidFill>
              </a:rPr>
              <a:t> </a:t>
            </a:r>
            <a:r>
              <a:rPr lang="en-US" sz="4300" dirty="0" err="1">
                <a:solidFill>
                  <a:schemeClr val="accent1"/>
                </a:solidFill>
              </a:rPr>
              <a:t>datasource</a:t>
            </a:r>
            <a:r>
              <a:rPr lang="en-US" sz="4300" dirty="0">
                <a:solidFill>
                  <a:schemeClr val="accent1"/>
                </a:solidFill>
              </a:rPr>
              <a:t> to </a:t>
            </a:r>
            <a:r>
              <a:rPr lang="en-US" sz="4300" dirty="0" err="1">
                <a:solidFill>
                  <a:schemeClr val="accent1"/>
                </a:solidFill>
              </a:rPr>
              <a:t>grafana</a:t>
            </a:r>
            <a:r>
              <a:rPr lang="en-US" sz="43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Instrument (coding) in c#.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Check telemetry in UI.</a:t>
            </a:r>
          </a:p>
        </p:txBody>
      </p:sp>
    </p:spTree>
    <p:extLst>
      <p:ext uri="{BB962C8B-B14F-4D97-AF65-F5344CB8AC3E}">
        <p14:creationId xmlns:p14="http://schemas.microsoft.com/office/powerpoint/2010/main" val="9881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Thanks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to</a:t>
            </a:r>
            <a:r>
              <a:rPr lang="es-CO" sz="6600" dirty="0">
                <a:solidFill>
                  <a:schemeClr val="accent1"/>
                </a:solidFill>
              </a:rPr>
              <a:t> MILL5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48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Demo 4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8C6F57-80B7-B7D0-A24F-67ED0EF5E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2850"/>
            <a:ext cx="9144000" cy="1655763"/>
          </a:xfrm>
        </p:spPr>
        <p:txBody>
          <a:bodyPr>
            <a:normAutofit/>
          </a:bodyPr>
          <a:lstStyle/>
          <a:p>
            <a:r>
              <a:rPr lang="es-CO" sz="5400" dirty="0" err="1">
                <a:solidFill>
                  <a:schemeClr val="accent1"/>
                </a:solidFill>
              </a:rPr>
              <a:t>Surprise</a:t>
            </a:r>
            <a:r>
              <a:rPr lang="es-CO" sz="5400" dirty="0">
                <a:solidFill>
                  <a:schemeClr val="accent1"/>
                </a:solidFill>
              </a:rPr>
              <a:t>!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71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65" y="230522"/>
            <a:ext cx="4983377" cy="1023626"/>
          </a:xfrm>
        </p:spPr>
        <p:txBody>
          <a:bodyPr>
            <a:no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Questions</a:t>
            </a:r>
            <a:r>
              <a:rPr lang="es-CO" sz="6600" dirty="0">
                <a:solidFill>
                  <a:schemeClr val="accent1"/>
                </a:solidFill>
              </a:rPr>
              <a:t>?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710814"/>
            <a:ext cx="11543071" cy="4483509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accent1"/>
                </a:solidFill>
              </a:rPr>
              <a:t>Logging and Traces?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accent1"/>
                </a:solidFill>
              </a:rPr>
              <a:t>Can I send telemetry in batches?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accent1"/>
                </a:solidFill>
              </a:rPr>
              <a:t>Alerts for errors?</a:t>
            </a:r>
          </a:p>
          <a:p>
            <a:pPr marL="0" indent="0" algn="ctr">
              <a:buNone/>
            </a:pPr>
            <a:endParaRPr lang="en-US" sz="54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chemeClr val="accent1"/>
                </a:solidFill>
              </a:rPr>
              <a:t>Beforehand thank you very much!</a:t>
            </a:r>
          </a:p>
        </p:txBody>
      </p:sp>
    </p:spTree>
    <p:extLst>
      <p:ext uri="{BB962C8B-B14F-4D97-AF65-F5344CB8AC3E}">
        <p14:creationId xmlns:p14="http://schemas.microsoft.com/office/powerpoint/2010/main" val="225929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65" y="230522"/>
            <a:ext cx="4452435" cy="1023626"/>
          </a:xfrm>
        </p:spPr>
        <p:txBody>
          <a:bodyPr>
            <a:noAutofit/>
          </a:bodyPr>
          <a:lstStyle/>
          <a:p>
            <a:r>
              <a:rPr lang="es-CO" sz="6600" b="0" dirty="0" err="1">
                <a:solidFill>
                  <a:schemeClr val="accent1"/>
                </a:solidFill>
              </a:rPr>
              <a:t>Sources</a:t>
            </a:r>
            <a:endParaRPr lang="en-US" sz="6600" b="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710814"/>
            <a:ext cx="11543071" cy="4483509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2"/>
              </a:rPr>
              <a:t>Demo repository.</a:t>
            </a:r>
            <a:endParaRPr lang="en-US" sz="3100" dirty="0">
              <a:solidFill>
                <a:schemeClr val="accent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3"/>
              </a:rPr>
              <a:t>OTEL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4"/>
              </a:rPr>
              <a:t>Microsoft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5"/>
              </a:rPr>
              <a:t>Google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6"/>
              </a:rPr>
              <a:t>Logz.io</a:t>
            </a:r>
            <a:endParaRPr lang="en-US" sz="3100" dirty="0">
              <a:solidFill>
                <a:schemeClr val="accent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7"/>
              </a:rPr>
              <a:t>Prometheus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8"/>
              </a:rPr>
              <a:t>Grafana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9"/>
              </a:rPr>
              <a:t>.NET Aspire Dashboard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0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85" y="285597"/>
            <a:ext cx="9156125" cy="1023626"/>
          </a:xfrm>
        </p:spPr>
        <p:txBody>
          <a:bodyPr>
            <a:norm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What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is</a:t>
            </a:r>
            <a:r>
              <a:rPr lang="es-CO" sz="6600" dirty="0">
                <a:solidFill>
                  <a:schemeClr val="accent1"/>
                </a:solidFill>
              </a:rPr>
              <a:t> MAUI?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986" y="1622324"/>
            <a:ext cx="8721213" cy="465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1"/>
                </a:solidFill>
              </a:rPr>
              <a:t>Cross-platform application development framework for iOS, Android and Windows from the same code base (C# - XAML- </a:t>
            </a:r>
            <a:r>
              <a:rPr lang="en-US" sz="5400" dirty="0" err="1">
                <a:solidFill>
                  <a:schemeClr val="accent1"/>
                </a:solidFill>
              </a:rPr>
              <a:t>Blazor</a:t>
            </a:r>
            <a:r>
              <a:rPr lang="en-US" sz="5400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84D50F-DEEB-7F18-D2CB-1DCC37C3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9" y="70820"/>
            <a:ext cx="3028438" cy="29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00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85" y="285597"/>
            <a:ext cx="9156125" cy="1023626"/>
          </a:xfrm>
        </p:spPr>
        <p:txBody>
          <a:bodyPr>
            <a:norm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MAUI </a:t>
            </a:r>
            <a:r>
              <a:rPr lang="es-CO" sz="6600" dirty="0" err="1">
                <a:solidFill>
                  <a:schemeClr val="accent1"/>
                </a:solidFill>
              </a:rPr>
              <a:t>Architecture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585" y="1622323"/>
            <a:ext cx="8264938" cy="48271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>
              <a:solidFill>
                <a:schemeClr val="accen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84D50F-DEEB-7F18-D2CB-1DCC37C3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9" y="70820"/>
            <a:ext cx="3028438" cy="29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7AEBF83-86B4-D5FA-5B3A-1F0D5377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87" y="1622323"/>
            <a:ext cx="808211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1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Demo 1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8C6F57-80B7-B7D0-A24F-67ED0EF5E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2850"/>
            <a:ext cx="9144000" cy="1655763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chemeClr val="accent1"/>
                </a:solidFill>
              </a:rPr>
              <a:t>Show UI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09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85" y="240355"/>
            <a:ext cx="8669267" cy="1023626"/>
          </a:xfrm>
        </p:spPr>
        <p:txBody>
          <a:bodyPr>
            <a:noAutofit/>
          </a:bodyPr>
          <a:lstStyle/>
          <a:p>
            <a:r>
              <a:rPr lang="es-CO" sz="6000" dirty="0" err="1">
                <a:solidFill>
                  <a:schemeClr val="accent1"/>
                </a:solidFill>
              </a:rPr>
              <a:t>What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is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SignalR</a:t>
            </a:r>
            <a:r>
              <a:rPr lang="es-CO" sz="6000" dirty="0">
                <a:solidFill>
                  <a:schemeClr val="accent1"/>
                </a:solidFill>
              </a:rPr>
              <a:t> Core?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785" y="1582994"/>
            <a:ext cx="8884370" cy="4483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1"/>
                </a:solidFill>
              </a:rPr>
              <a:t>Provides a simple way to add real-time functionality to applications. Ability to establish bidirectional connections.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15BC9A-E1A5-15F0-E192-152CAA32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28559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2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85" y="285597"/>
            <a:ext cx="8669267" cy="1023626"/>
          </a:xfrm>
        </p:spPr>
        <p:txBody>
          <a:bodyPr>
            <a:noAutofit/>
          </a:bodyPr>
          <a:lstStyle/>
          <a:p>
            <a:r>
              <a:rPr lang="es-CO" sz="6000" dirty="0" err="1">
                <a:solidFill>
                  <a:schemeClr val="accent1"/>
                </a:solidFill>
              </a:rPr>
              <a:t>SignalR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Architecture</a:t>
            </a:r>
            <a:r>
              <a:rPr lang="es-CO" sz="6000" dirty="0">
                <a:solidFill>
                  <a:schemeClr val="accent1"/>
                </a:solidFill>
              </a:rPr>
              <a:t>?</a:t>
            </a:r>
            <a:endParaRPr lang="en-US" sz="6000" dirty="0">
              <a:solidFill>
                <a:schemeClr val="accent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15BC9A-E1A5-15F0-E192-152CAA32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28559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F370E7F-FA72-AABF-37B2-3715792B2D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09" y="1632258"/>
            <a:ext cx="7969955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5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Demo 2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8C6F57-80B7-B7D0-A24F-67ED0EF5E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2850"/>
            <a:ext cx="9144000" cy="1655763"/>
          </a:xfrm>
        </p:spPr>
        <p:txBody>
          <a:bodyPr>
            <a:normAutofit/>
          </a:bodyPr>
          <a:lstStyle/>
          <a:p>
            <a:r>
              <a:rPr lang="es-CO" sz="5400" dirty="0" err="1">
                <a:solidFill>
                  <a:schemeClr val="accent1"/>
                </a:solidFill>
              </a:rPr>
              <a:t>SignalR</a:t>
            </a:r>
            <a:r>
              <a:rPr lang="es-CO" sz="5400" dirty="0">
                <a:solidFill>
                  <a:schemeClr val="accent1"/>
                </a:solidFill>
              </a:rPr>
              <a:t> Hub Server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1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831" y="275765"/>
            <a:ext cx="8937523" cy="1023626"/>
          </a:xfrm>
        </p:spPr>
        <p:txBody>
          <a:bodyPr>
            <a:noAutofit/>
          </a:bodyPr>
          <a:lstStyle/>
          <a:p>
            <a:r>
              <a:rPr lang="es-CO" sz="6000" dirty="0" err="1">
                <a:solidFill>
                  <a:schemeClr val="accent1"/>
                </a:solidFill>
              </a:rPr>
              <a:t>What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is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Observability</a:t>
            </a:r>
            <a:r>
              <a:rPr lang="es-CO" sz="6000" dirty="0">
                <a:solidFill>
                  <a:schemeClr val="accent1"/>
                </a:solidFill>
              </a:rPr>
              <a:t>?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39" y="1622323"/>
            <a:ext cx="11670889" cy="46309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5500" dirty="0">
                <a:solidFill>
                  <a:schemeClr val="accent1"/>
                </a:solidFill>
              </a:rPr>
              <a:t>“When you run an application, you want to know </a:t>
            </a:r>
            <a:r>
              <a:rPr lang="en-US" sz="5500" b="1" dirty="0">
                <a:solidFill>
                  <a:schemeClr val="accent1"/>
                </a:solidFill>
              </a:rPr>
              <a:t>how well it is working and detect potential problems before they escalate</a:t>
            </a:r>
            <a:r>
              <a:rPr lang="en-US" sz="5500" dirty="0">
                <a:solidFill>
                  <a:schemeClr val="accent1"/>
                </a:solidFill>
              </a:rPr>
              <a:t>. You can do this by emitting telemetry data, such as logs or metrics, from your app and then monitoring and analyzing that data.” </a:t>
            </a:r>
            <a:r>
              <a:rPr lang="en-US" sz="3800" i="1" dirty="0">
                <a:solidFill>
                  <a:schemeClr val="accent1"/>
                </a:solidFill>
                <a:hlinkClick r:id="rId2"/>
              </a:rPr>
              <a:t>Microsoft</a:t>
            </a:r>
            <a:endParaRPr lang="en-US" sz="3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8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LL5 Colors119bc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9BC5"/>
      </a:accent1>
      <a:accent2>
        <a:srgbClr val="B2B2B2"/>
      </a:accent2>
      <a:accent3>
        <a:srgbClr val="125FAE"/>
      </a:accent3>
      <a:accent4>
        <a:srgbClr val="242323"/>
      </a:accent4>
      <a:accent5>
        <a:srgbClr val="F3F3F3"/>
      </a:accent5>
      <a:accent6>
        <a:srgbClr val="70AD47"/>
      </a:accent6>
      <a:hlink>
        <a:srgbClr val="119BC5"/>
      </a:hlink>
      <a:folHlink>
        <a:srgbClr val="125F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6c1bda0-c442-4280-8d3f-aa39e23ebf99" xsi:nil="true"/>
    <lcf76f155ced4ddcb4097134ff3c332f xmlns="6306d8e0-eba4-4140-9f5d-efbbc5964fcb">
      <Terms xmlns="http://schemas.microsoft.com/office/infopath/2007/PartnerControls"/>
    </lcf76f155ced4ddcb4097134ff3c332f>
    <SharedWithUsers xmlns="66c1bda0-c442-4280-8d3f-aa39e23ebf99">
      <UserInfo>
        <DisplayName>Camilo Jaramillo</DisplayName>
        <AccountId>92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FB72B3DAE50B449E1A17C0F4B34D87" ma:contentTypeVersion="18" ma:contentTypeDescription="Create a new document." ma:contentTypeScope="" ma:versionID="906a17b21532cec271c1d92a60943fbe">
  <xsd:schema xmlns:xsd="http://www.w3.org/2001/XMLSchema" xmlns:xs="http://www.w3.org/2001/XMLSchema" xmlns:p="http://schemas.microsoft.com/office/2006/metadata/properties" xmlns:ns2="6306d8e0-eba4-4140-9f5d-efbbc5964fcb" xmlns:ns3="66c1bda0-c442-4280-8d3f-aa39e23ebf99" targetNamespace="http://schemas.microsoft.com/office/2006/metadata/properties" ma:root="true" ma:fieldsID="211dbf4c2f5ac94e6e92633fea076026" ns2:_="" ns3:_="">
    <xsd:import namespace="6306d8e0-eba4-4140-9f5d-efbbc5964fcb"/>
    <xsd:import namespace="66c1bda0-c442-4280-8d3f-aa39e23ebf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6d8e0-eba4-4140-9f5d-efbbc5964f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beb1e15-fbe7-4d79-a4dc-ac10796e90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1bda0-c442-4280-8d3f-aa39e23ebf9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b78d1bf-ee0c-4a60-a228-26b2dfc02aba}" ma:internalName="TaxCatchAll" ma:showField="CatchAllData" ma:web="66c1bda0-c442-4280-8d3f-aa39e23ebf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495DD8-0344-4E7B-8817-54291DFC90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33B794-DE9E-446B-959E-4354DD8E601E}">
  <ds:schemaRefs>
    <ds:schemaRef ds:uri="http://purl.org/dc/dcmitype/"/>
    <ds:schemaRef ds:uri="b40d45c5-7945-4b60-b32e-05e80093db83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6cbb79ea-91e6-4fc3-9006-cea038ca0dfd"/>
    <ds:schemaRef ds:uri="http://schemas.microsoft.com/sharepoint/v3"/>
    <ds:schemaRef ds:uri="http://www.w3.org/XML/1998/namespace"/>
    <ds:schemaRef ds:uri="http://purl.org/dc/terms/"/>
    <ds:schemaRef ds:uri="66c1bda0-c442-4280-8d3f-aa39e23ebf99"/>
    <ds:schemaRef ds:uri="6306d8e0-eba4-4140-9f5d-efbbc5964fcb"/>
  </ds:schemaRefs>
</ds:datastoreItem>
</file>

<file path=customXml/itemProps3.xml><?xml version="1.0" encoding="utf-8"?>
<ds:datastoreItem xmlns:ds="http://schemas.openxmlformats.org/officeDocument/2006/customXml" ds:itemID="{40EC9AB6-98A5-4E78-83A8-EC9DF3776E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6d8e0-eba4-4140-9f5d-efbbc5964fcb"/>
    <ds:schemaRef ds:uri="66c1bda0-c442-4280-8d3f-aa39e23ebf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4897</TotalTime>
  <Words>435</Words>
  <Application>Microsoft Office PowerPoint</Application>
  <PresentationFormat>Widescreen</PresentationFormat>
  <Paragraphs>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Office Theme</vt:lpstr>
      <vt:lpstr>PowerPoint Presentation</vt:lpstr>
      <vt:lpstr>Thanks to MILL5</vt:lpstr>
      <vt:lpstr>What is MAUI?</vt:lpstr>
      <vt:lpstr>MAUI Architecture</vt:lpstr>
      <vt:lpstr>Demo 1</vt:lpstr>
      <vt:lpstr>What is SignalR Core?</vt:lpstr>
      <vt:lpstr>SignalR Architecture?</vt:lpstr>
      <vt:lpstr>Demo 2</vt:lpstr>
      <vt:lpstr>What is Observability?</vt:lpstr>
      <vt:lpstr>PowerPoint Presentation</vt:lpstr>
      <vt:lpstr>PowerPoint Presentation</vt:lpstr>
      <vt:lpstr>PowerPoint Presentation</vt:lpstr>
      <vt:lpstr>What is OpenTelemetry?</vt:lpstr>
      <vt:lpstr>What is NOT OpenTelemetry?</vt:lpstr>
      <vt:lpstr>OTEL Architecture</vt:lpstr>
      <vt:lpstr>OTEL Use Cases</vt:lpstr>
      <vt:lpstr>Other Concepts</vt:lpstr>
      <vt:lpstr>What is Grafana?</vt:lpstr>
      <vt:lpstr>Demo 3</vt:lpstr>
      <vt:lpstr>Demo 4</vt:lpstr>
      <vt:lpstr>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MILL5</dc:title>
  <dc:creator>Diana Salvucci</dc:creator>
  <cp:lastModifiedBy>Camilo Jaramillo</cp:lastModifiedBy>
  <cp:revision>31</cp:revision>
  <dcterms:created xsi:type="dcterms:W3CDTF">2022-10-17T16:24:57Z</dcterms:created>
  <dcterms:modified xsi:type="dcterms:W3CDTF">2024-05-15T23:25:55Z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0x010100DAFB72B3DAE50B449E1A17C0F4B34D87</vt:lpwstr>
  </property>
  <property fmtid="{D5CDD505-2E9C-101B-9397-08002B2CF9AE}" pid="3" name="MediaServiceImageTags">
    <vt:lpwstr/>
  </property>
</Properties>
</file>